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9/16/2014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eaLnBrk="1" latinLnBrk="0" hangingPunct="1"/>
            <a:fld id="{7CB97365-EBCA-4027-87D5-99FC1D4DF0BB}" type="datetimeFigureOut">
              <a:rPr lang="en-US" smtClean="0"/>
              <a:pPr eaLnBrk="1" latinLnBrk="0" hangingPunct="1"/>
              <a:t>9/16/2014</a:t>
            </a:fld>
            <a:endParaRPr lang="en-US">
              <a:solidFill>
                <a:schemeClr val="tx1">
                  <a:shade val="50000"/>
                </a:schemeClr>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3.2 The Gas Laws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57530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Boyle’s Law</a:t>
            </a:r>
            <a:br>
              <a:rPr lang="en-US" dirty="0" smtClean="0"/>
            </a:br>
            <a:r>
              <a:rPr lang="en-US" dirty="0" smtClean="0"/>
              <a:t>P1V1=P2V2 </a:t>
            </a:r>
            <a:endParaRPr lang="en-US" dirty="0"/>
          </a:p>
        </p:txBody>
      </p:sp>
      <p:sp>
        <p:nvSpPr>
          <p:cNvPr id="3" name="Content Placeholder 2"/>
          <p:cNvSpPr>
            <a:spLocks noGrp="1"/>
          </p:cNvSpPr>
          <p:nvPr>
            <p:ph sz="quarter" idx="13"/>
          </p:nvPr>
        </p:nvSpPr>
        <p:spPr>
          <a:xfrm>
            <a:off x="676654" y="2679192"/>
            <a:ext cx="7400545" cy="3447288"/>
          </a:xfrm>
        </p:spPr>
        <p:txBody>
          <a:bodyPr>
            <a:normAutofit/>
          </a:bodyPr>
          <a:lstStyle/>
          <a:p>
            <a:pPr>
              <a:lnSpc>
                <a:spcPct val="90000"/>
              </a:lnSpc>
            </a:pPr>
            <a:r>
              <a:rPr lang="en-US" altLang="en-US" dirty="0"/>
              <a:t>This law is named for Charles Boyle, who studied the relationship between </a:t>
            </a:r>
            <a:r>
              <a:rPr lang="en-US" altLang="en-US" b="1" dirty="0"/>
              <a:t>pressure</a:t>
            </a:r>
            <a:r>
              <a:rPr lang="en-US" altLang="en-US" dirty="0"/>
              <a:t>, p, and </a:t>
            </a:r>
            <a:r>
              <a:rPr lang="en-US" altLang="en-US" b="1" dirty="0"/>
              <a:t>volume</a:t>
            </a:r>
            <a:r>
              <a:rPr lang="en-US" altLang="en-US" dirty="0"/>
              <a:t>, V, in the mid-1600s.</a:t>
            </a:r>
          </a:p>
          <a:p>
            <a:pPr>
              <a:lnSpc>
                <a:spcPct val="90000"/>
              </a:lnSpc>
            </a:pPr>
            <a:r>
              <a:rPr lang="en-US" altLang="en-US" dirty="0"/>
              <a:t>Boyle determined that for the same </a:t>
            </a:r>
            <a:r>
              <a:rPr lang="en-US" altLang="en-US" b="1" dirty="0"/>
              <a:t>amount</a:t>
            </a:r>
            <a:r>
              <a:rPr lang="en-US" altLang="en-US" dirty="0"/>
              <a:t> of a gas at constant </a:t>
            </a:r>
            <a:r>
              <a:rPr lang="en-US" altLang="en-US" b="1" dirty="0"/>
              <a:t>temperature, </a:t>
            </a:r>
            <a:r>
              <a:rPr lang="en-US" altLang="en-US" dirty="0"/>
              <a:t>results</a:t>
            </a:r>
            <a:r>
              <a:rPr lang="en-US" altLang="en-US" b="1" dirty="0"/>
              <a:t> </a:t>
            </a:r>
            <a:r>
              <a:rPr lang="en-US" altLang="en-US" dirty="0"/>
              <a:t>in an </a:t>
            </a:r>
            <a:r>
              <a:rPr lang="en-US" altLang="en-US" b="1" dirty="0"/>
              <a:t>inverse relationship</a:t>
            </a:r>
            <a:r>
              <a:rPr lang="en-US" altLang="en-US" dirty="0"/>
              <a:t>:</a:t>
            </a:r>
            <a:br>
              <a:rPr lang="en-US" altLang="en-US" dirty="0"/>
            </a:br>
            <a:r>
              <a:rPr lang="en-US" altLang="en-US" dirty="0"/>
              <a:t>when one goes up, the </a:t>
            </a:r>
            <a:r>
              <a:rPr lang="en-US" altLang="en-US" dirty="0" smtClean="0"/>
              <a:t>other comes </a:t>
            </a:r>
            <a:r>
              <a:rPr lang="en-US" altLang="en-US" dirty="0"/>
              <a:t>down</a:t>
            </a:r>
            <a:r>
              <a:rPr lang="en-US" altLang="en-US" dirty="0" smtClean="0"/>
              <a:t>.</a:t>
            </a:r>
          </a:p>
          <a:p>
            <a:pPr>
              <a:lnSpc>
                <a:spcPct val="90000"/>
              </a:lnSpc>
            </a:pPr>
            <a:endParaRPr lang="en-US" altLang="en-US" dirty="0"/>
          </a:p>
          <a:p>
            <a:pPr>
              <a:lnSpc>
                <a:spcPct val="90000"/>
              </a:lnSpc>
            </a:pPr>
            <a:endParaRPr lang="en-US" altLang="en-US" dirty="0"/>
          </a:p>
          <a:p>
            <a:endParaRPr lang="en-US" dirty="0"/>
          </a:p>
        </p:txBody>
      </p:sp>
      <p:sp>
        <p:nvSpPr>
          <p:cNvPr id="9" name="AutoShape 8"/>
          <p:cNvSpPr>
            <a:spLocks noChangeArrowheads="1"/>
          </p:cNvSpPr>
          <p:nvPr/>
        </p:nvSpPr>
        <p:spPr bwMode="auto">
          <a:xfrm>
            <a:off x="7406640" y="4267200"/>
            <a:ext cx="609600" cy="1066800"/>
          </a:xfrm>
          <a:prstGeom prst="upArrow">
            <a:avLst>
              <a:gd name="adj1" fmla="val 50000"/>
              <a:gd name="adj2" fmla="val 43750"/>
            </a:avLst>
          </a:prstGeom>
          <a:solidFill>
            <a:schemeClr val="accent1"/>
          </a:solidFill>
          <a:ln w="9525">
            <a:solidFill>
              <a:schemeClr val="tx1"/>
            </a:solidFill>
            <a:miter lim="800000"/>
            <a:headEnd/>
            <a:tailEnd/>
          </a:ln>
        </p:spPr>
        <p:txBody>
          <a:bodyPr vert="eaVert"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dirty="0"/>
              <a:t>pressure</a:t>
            </a:r>
          </a:p>
        </p:txBody>
      </p:sp>
      <p:sp>
        <p:nvSpPr>
          <p:cNvPr id="10" name="AutoShape 10"/>
          <p:cNvSpPr>
            <a:spLocks noChangeArrowheads="1"/>
          </p:cNvSpPr>
          <p:nvPr/>
        </p:nvSpPr>
        <p:spPr bwMode="auto">
          <a:xfrm>
            <a:off x="8001000" y="4267200"/>
            <a:ext cx="609600" cy="1066800"/>
          </a:xfrm>
          <a:prstGeom prst="downArrow">
            <a:avLst>
              <a:gd name="adj1" fmla="val 50000"/>
              <a:gd name="adj2" fmla="val 43750"/>
            </a:avLst>
          </a:prstGeom>
          <a:solidFill>
            <a:schemeClr val="accent1"/>
          </a:solidFill>
          <a:ln w="9525">
            <a:solidFill>
              <a:schemeClr val="tx1"/>
            </a:solidFill>
            <a:miter lim="800000"/>
            <a:headEnd/>
            <a:tailEnd/>
          </a:ln>
        </p:spPr>
        <p:txBody>
          <a:bodyPr vert="eaVert"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dirty="0"/>
              <a:t>volume</a:t>
            </a:r>
          </a:p>
        </p:txBody>
      </p:sp>
      <p:sp>
        <p:nvSpPr>
          <p:cNvPr id="11" name="Rectangle 10"/>
          <p:cNvSpPr>
            <a:spLocks noChangeArrowheads="1"/>
          </p:cNvSpPr>
          <p:nvPr/>
        </p:nvSpPr>
        <p:spPr bwMode="auto">
          <a:xfrm>
            <a:off x="949325" y="5905500"/>
            <a:ext cx="766127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lnSpc>
                <a:spcPct val="80000"/>
              </a:lnSpc>
              <a:spcBef>
                <a:spcPct val="20000"/>
              </a:spcBef>
              <a:buClr>
                <a:schemeClr val="accent1"/>
              </a:buClr>
              <a:buSzPct val="70000"/>
              <a:buFont typeface="Wingdings" pitchFamily="2" charset="2"/>
              <a:buNone/>
            </a:pPr>
            <a:r>
              <a:rPr lang="en-US" altLang="en-US" dirty="0"/>
              <a:t>Doubling the pressure reduces the volume by half.  Conversely, when the volume doubles, the pressure decreases by half.</a:t>
            </a:r>
          </a:p>
        </p:txBody>
      </p:sp>
    </p:spTree>
    <p:extLst>
      <p:ext uri="{BB962C8B-B14F-4D97-AF65-F5344CB8AC3E}">
        <p14:creationId xmlns:p14="http://schemas.microsoft.com/office/powerpoint/2010/main" val="544419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Charles’s Law </a:t>
            </a:r>
            <a:br>
              <a:rPr lang="en-US" dirty="0" smtClean="0"/>
            </a:br>
            <a:r>
              <a:rPr lang="en-US" dirty="0" smtClean="0"/>
              <a:t>V1/T1=V2/T2</a:t>
            </a:r>
            <a:endParaRPr lang="en-US" dirty="0"/>
          </a:p>
        </p:txBody>
      </p:sp>
      <p:sp>
        <p:nvSpPr>
          <p:cNvPr id="3" name="Content Placeholder 2"/>
          <p:cNvSpPr>
            <a:spLocks noGrp="1"/>
          </p:cNvSpPr>
          <p:nvPr>
            <p:ph sz="quarter" idx="13"/>
          </p:nvPr>
        </p:nvSpPr>
        <p:spPr>
          <a:xfrm>
            <a:off x="685800" y="2458212"/>
            <a:ext cx="7933945" cy="3447288"/>
          </a:xfrm>
        </p:spPr>
        <p:txBody>
          <a:bodyPr>
            <a:normAutofit/>
          </a:bodyPr>
          <a:lstStyle/>
          <a:p>
            <a:pPr>
              <a:lnSpc>
                <a:spcPct val="80000"/>
              </a:lnSpc>
            </a:pPr>
            <a:r>
              <a:rPr lang="en-US" altLang="en-US" dirty="0"/>
              <a:t>This law is named for Jacques Charles, who studied the relationship </a:t>
            </a:r>
            <a:r>
              <a:rPr lang="en-US" altLang="en-US" b="1" dirty="0"/>
              <a:t>volume</a:t>
            </a:r>
            <a:r>
              <a:rPr lang="en-US" altLang="en-US" dirty="0"/>
              <a:t>, V, and </a:t>
            </a:r>
            <a:r>
              <a:rPr lang="en-US" altLang="en-US" b="1" dirty="0"/>
              <a:t>temperature</a:t>
            </a:r>
            <a:r>
              <a:rPr lang="en-US" altLang="en-US" dirty="0"/>
              <a:t>, T, around the turn of the 19</a:t>
            </a:r>
            <a:r>
              <a:rPr lang="en-US" altLang="en-US" baseline="30000" dirty="0"/>
              <a:t>th</a:t>
            </a:r>
            <a:r>
              <a:rPr lang="en-US" altLang="en-US" dirty="0"/>
              <a:t> century</a:t>
            </a:r>
            <a:r>
              <a:rPr lang="en-US" altLang="en-US" dirty="0" smtClean="0"/>
              <a:t>.</a:t>
            </a:r>
          </a:p>
          <a:p>
            <a:pPr>
              <a:lnSpc>
                <a:spcPct val="80000"/>
              </a:lnSpc>
            </a:pPr>
            <a:endParaRPr lang="en-US" altLang="en-US" dirty="0"/>
          </a:p>
          <a:p>
            <a:pPr>
              <a:lnSpc>
                <a:spcPct val="80000"/>
              </a:lnSpc>
            </a:pPr>
            <a:r>
              <a:rPr lang="en-US" altLang="en-US" dirty="0"/>
              <a:t>This defines a direct relationship: </a:t>
            </a:r>
            <a:br>
              <a:rPr lang="en-US" altLang="en-US" dirty="0"/>
            </a:br>
            <a:r>
              <a:rPr lang="en-US" altLang="en-US" dirty="0"/>
              <a:t>With the same amount of gas he found that as the volume </a:t>
            </a:r>
            <a:r>
              <a:rPr lang="en-US" altLang="en-US" b="1" dirty="0"/>
              <a:t>increases</a:t>
            </a:r>
            <a:r>
              <a:rPr lang="en-US" altLang="en-US" dirty="0"/>
              <a:t> the temperature also </a:t>
            </a:r>
            <a:r>
              <a:rPr lang="en-US" altLang="en-US" b="1" dirty="0"/>
              <a:t>increases</a:t>
            </a:r>
            <a:r>
              <a:rPr lang="en-US" altLang="en-US" dirty="0"/>
              <a:t>. If the temperature </a:t>
            </a:r>
            <a:r>
              <a:rPr lang="en-US" altLang="en-US" b="1" dirty="0"/>
              <a:t>decreases</a:t>
            </a:r>
            <a:r>
              <a:rPr lang="en-US" altLang="en-US" dirty="0"/>
              <a:t> than the volume also </a:t>
            </a:r>
            <a:r>
              <a:rPr lang="en-US" altLang="en-US" b="1" dirty="0"/>
              <a:t>decreases</a:t>
            </a:r>
            <a:r>
              <a:rPr lang="en-US" altLang="en-US" dirty="0"/>
              <a:t>.</a:t>
            </a:r>
          </a:p>
        </p:txBody>
      </p:sp>
      <p:sp>
        <p:nvSpPr>
          <p:cNvPr id="5" name="AutoShape 8"/>
          <p:cNvSpPr>
            <a:spLocks noChangeArrowheads="1"/>
          </p:cNvSpPr>
          <p:nvPr/>
        </p:nvSpPr>
        <p:spPr bwMode="auto">
          <a:xfrm>
            <a:off x="228600" y="5181600"/>
            <a:ext cx="609600" cy="1447800"/>
          </a:xfrm>
          <a:prstGeom prst="upArrow">
            <a:avLst>
              <a:gd name="adj1" fmla="val 50000"/>
              <a:gd name="adj2" fmla="val 59375"/>
            </a:avLst>
          </a:prstGeom>
          <a:solidFill>
            <a:schemeClr val="accent1"/>
          </a:solidFill>
          <a:ln w="9525">
            <a:solidFill>
              <a:schemeClr val="tx1"/>
            </a:solidFill>
            <a:miter lim="800000"/>
            <a:headEnd/>
            <a:tailEnd/>
          </a:ln>
        </p:spPr>
        <p:txBody>
          <a:bodyPr vert="eaVert"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dirty="0"/>
              <a:t>volume</a:t>
            </a:r>
          </a:p>
        </p:txBody>
      </p:sp>
      <p:sp>
        <p:nvSpPr>
          <p:cNvPr id="6" name="AutoShape 9"/>
          <p:cNvSpPr>
            <a:spLocks noChangeArrowheads="1"/>
          </p:cNvSpPr>
          <p:nvPr/>
        </p:nvSpPr>
        <p:spPr bwMode="auto">
          <a:xfrm>
            <a:off x="1066800" y="5181600"/>
            <a:ext cx="533400" cy="1447800"/>
          </a:xfrm>
          <a:prstGeom prst="upArrow">
            <a:avLst>
              <a:gd name="adj1" fmla="val 50000"/>
              <a:gd name="adj2" fmla="val 67857"/>
            </a:avLst>
          </a:prstGeom>
          <a:solidFill>
            <a:schemeClr val="accent1"/>
          </a:solidFill>
          <a:ln w="9525">
            <a:solidFill>
              <a:schemeClr val="tx1"/>
            </a:solidFill>
            <a:miter lim="800000"/>
            <a:headEnd/>
            <a:tailEnd/>
          </a:ln>
        </p:spPr>
        <p:txBody>
          <a:bodyPr vert="eaVert"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a:r>
              <a:rPr lang="en-US" altLang="en-US" dirty="0"/>
              <a:t>temperature</a:t>
            </a:r>
          </a:p>
        </p:txBody>
      </p:sp>
    </p:spTree>
    <p:extLst>
      <p:ext uri="{BB962C8B-B14F-4D97-AF65-F5344CB8AC3E}">
        <p14:creationId xmlns:p14="http://schemas.microsoft.com/office/powerpoint/2010/main" val="360999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Physical Characteristics of Gases</a:t>
            </a:r>
            <a:endParaRPr lang="en-US" dirty="0"/>
          </a:p>
        </p:txBody>
      </p:sp>
      <p:sp>
        <p:nvSpPr>
          <p:cNvPr id="7" name="Content Placeholder 6"/>
          <p:cNvSpPr>
            <a:spLocks noGrp="1"/>
          </p:cNvSpPr>
          <p:nvPr>
            <p:ph sz="half" idx="2"/>
          </p:nvPr>
        </p:nvSpPr>
        <p:spPr>
          <a:xfrm>
            <a:off x="677332" y="2514600"/>
            <a:ext cx="7323668" cy="3611563"/>
          </a:xfrm>
        </p:spPr>
        <p:txBody>
          <a:bodyPr/>
          <a:lstStyle/>
          <a:p>
            <a:pPr>
              <a:spcBef>
                <a:spcPct val="50000"/>
              </a:spcBef>
            </a:pPr>
            <a:r>
              <a:rPr lang="en-US" altLang="en-US" dirty="0" smtClean="0">
                <a:latin typeface="Arial" charset="0"/>
              </a:rPr>
              <a:t>Do gases have variable or definite shape?</a:t>
            </a:r>
          </a:p>
          <a:p>
            <a:pPr>
              <a:spcBef>
                <a:spcPct val="50000"/>
              </a:spcBef>
            </a:pPr>
            <a:endParaRPr lang="en-US" altLang="en-US" dirty="0">
              <a:latin typeface="Arial" charset="0"/>
            </a:endParaRPr>
          </a:p>
          <a:p>
            <a:pPr>
              <a:spcBef>
                <a:spcPct val="50000"/>
              </a:spcBef>
            </a:pPr>
            <a:r>
              <a:rPr lang="en-US" altLang="en-US" dirty="0" smtClean="0">
                <a:latin typeface="Arial" charset="0"/>
              </a:rPr>
              <a:t>Do gases have variable or definite volume?</a:t>
            </a:r>
          </a:p>
          <a:p>
            <a:pPr>
              <a:spcBef>
                <a:spcPct val="50000"/>
              </a:spcBef>
            </a:pPr>
            <a:endParaRPr lang="en-US" altLang="en-US" dirty="0" smtClean="0">
              <a:latin typeface="Arial" charset="0"/>
            </a:endParaRPr>
          </a:p>
          <a:p>
            <a:pPr>
              <a:spcBef>
                <a:spcPct val="50000"/>
              </a:spcBef>
            </a:pPr>
            <a:r>
              <a:rPr lang="en-US" altLang="en-US" dirty="0" smtClean="0">
                <a:latin typeface="Arial" charset="0"/>
              </a:rPr>
              <a:t>Gases </a:t>
            </a:r>
            <a:r>
              <a:rPr lang="en-US" altLang="en-US" dirty="0">
                <a:latin typeface="Arial" charset="0"/>
              </a:rPr>
              <a:t>assume the volume and shape of their </a:t>
            </a:r>
            <a:r>
              <a:rPr lang="en-US" altLang="en-US" dirty="0" smtClean="0">
                <a:latin typeface="Arial" charset="0"/>
              </a:rPr>
              <a:t>containers.</a:t>
            </a:r>
          </a:p>
          <a:p>
            <a:pPr>
              <a:spcBef>
                <a:spcPct val="50000"/>
              </a:spcBef>
            </a:pPr>
            <a:r>
              <a:rPr lang="en-US" altLang="en-US" dirty="0" smtClean="0">
                <a:latin typeface="Arial" charset="0"/>
              </a:rPr>
              <a:t>Gases </a:t>
            </a:r>
            <a:r>
              <a:rPr lang="en-US" altLang="en-US" dirty="0">
                <a:latin typeface="Arial" charset="0"/>
              </a:rPr>
              <a:t>are the most compressible state of </a:t>
            </a:r>
            <a:r>
              <a:rPr lang="en-US" altLang="en-US" dirty="0" smtClean="0">
                <a:latin typeface="Arial" charset="0"/>
              </a:rPr>
              <a:t>matter.</a:t>
            </a:r>
          </a:p>
          <a:p>
            <a:pPr>
              <a:spcBef>
                <a:spcPct val="50000"/>
              </a:spcBef>
            </a:pPr>
            <a:r>
              <a:rPr lang="en-US" altLang="en-US" dirty="0" smtClean="0">
                <a:latin typeface="Arial" charset="0"/>
              </a:rPr>
              <a:t>Gases </a:t>
            </a:r>
            <a:r>
              <a:rPr lang="en-US" altLang="en-US" dirty="0">
                <a:latin typeface="Arial" charset="0"/>
              </a:rPr>
              <a:t>will mix evenly and completely when confined to the same container.</a:t>
            </a:r>
          </a:p>
          <a:p>
            <a:pPr algn="ctr">
              <a:spcBef>
                <a:spcPct val="50000"/>
              </a:spcBef>
            </a:pPr>
            <a:endParaRPr lang="en-US" altLang="en-US" dirty="0" smtClean="0">
              <a:latin typeface="Arial" charset="0"/>
            </a:endParaRPr>
          </a:p>
          <a:p>
            <a:pPr lvl="1" algn="ctr">
              <a:spcBef>
                <a:spcPct val="50000"/>
              </a:spcBef>
            </a:pPr>
            <a:endParaRPr lang="en-US" altLang="en-US" dirty="0">
              <a:latin typeface="Arial" charset="0"/>
            </a:endParaRPr>
          </a:p>
        </p:txBody>
      </p:sp>
    </p:spTree>
    <p:extLst>
      <p:ext uri="{BB962C8B-B14F-4D97-AF65-F5344CB8AC3E}">
        <p14:creationId xmlns:p14="http://schemas.microsoft.com/office/powerpoint/2010/main" val="65911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sz="quarter" idx="13"/>
          </p:nvPr>
        </p:nvSpPr>
        <p:spPr>
          <a:xfrm>
            <a:off x="838200" y="2514600"/>
            <a:ext cx="7924800" cy="1752600"/>
          </a:xfrm>
        </p:spPr>
        <p:txBody>
          <a:bodyPr>
            <a:normAutofit/>
          </a:bodyPr>
          <a:lstStyle/>
          <a:p>
            <a:r>
              <a:rPr lang="en-US" dirty="0" smtClean="0"/>
              <a:t>Pressure is the result of a force distributed over an area</a:t>
            </a:r>
          </a:p>
          <a:p>
            <a:pPr lvl="3"/>
            <a:r>
              <a:rPr lang="en-US" dirty="0" smtClean="0"/>
              <a:t>Pressure= Force/Area</a:t>
            </a:r>
          </a:p>
          <a:p>
            <a:pPr lvl="3"/>
            <a:r>
              <a:rPr lang="en-US" dirty="0" smtClean="0"/>
              <a:t>Units= 1 Newton/Square meter (N/m²)= 1 </a:t>
            </a:r>
            <a:r>
              <a:rPr lang="en-US" dirty="0" err="1" smtClean="0"/>
              <a:t>pascal</a:t>
            </a:r>
            <a:r>
              <a:rPr lang="en-US" dirty="0" smtClean="0"/>
              <a:t> (Pa)</a:t>
            </a:r>
          </a:p>
          <a:p>
            <a:endParaRPr lang="en-US" dirty="0"/>
          </a:p>
        </p:txBody>
      </p:sp>
      <p:sp>
        <p:nvSpPr>
          <p:cNvPr id="5" name="Content Placeholder 4"/>
          <p:cNvSpPr>
            <a:spLocks noGrp="1"/>
          </p:cNvSpPr>
          <p:nvPr>
            <p:ph sz="quarter" idx="14"/>
          </p:nvPr>
        </p:nvSpPr>
        <p:spPr>
          <a:xfrm>
            <a:off x="609600" y="3962400"/>
            <a:ext cx="8013192" cy="2761488"/>
          </a:xfrm>
        </p:spPr>
        <p:txBody>
          <a:bodyPr/>
          <a:lstStyle/>
          <a:p>
            <a:pPr marL="0" indent="0">
              <a:buNone/>
            </a:pPr>
            <a:r>
              <a:rPr lang="en-US" altLang="en-US" dirty="0" smtClean="0"/>
              <a:t>Example:</a:t>
            </a:r>
          </a:p>
          <a:p>
            <a:pPr marL="0" indent="0">
              <a:buNone/>
            </a:pPr>
            <a:r>
              <a:rPr lang="en-US" altLang="en-US" dirty="0" smtClean="0"/>
              <a:t>If </a:t>
            </a:r>
            <a:r>
              <a:rPr lang="en-US" altLang="en-US" dirty="0"/>
              <a:t>you’ve ever inflated a tire, you’ve probably made a pressure measurement in pounds (force) per square inch (area).</a:t>
            </a:r>
          </a:p>
          <a:p>
            <a:pPr marL="0" indent="0">
              <a:buNone/>
            </a:pPr>
            <a:endParaRPr lang="en-US" dirty="0"/>
          </a:p>
        </p:txBody>
      </p:sp>
      <p:pic>
        <p:nvPicPr>
          <p:cNvPr id="6" name="Picture 5" descr="MCIN00369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24113" y="5181600"/>
            <a:ext cx="14319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9874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causes gas pressure in a closed container?</a:t>
            </a:r>
            <a:endParaRPr lang="en-US" dirty="0"/>
          </a:p>
        </p:txBody>
      </p:sp>
      <p:sp>
        <p:nvSpPr>
          <p:cNvPr id="3" name="Content Placeholder 2"/>
          <p:cNvSpPr>
            <a:spLocks noGrp="1"/>
          </p:cNvSpPr>
          <p:nvPr>
            <p:ph sz="quarter" idx="13"/>
          </p:nvPr>
        </p:nvSpPr>
        <p:spPr>
          <a:xfrm>
            <a:off x="676654" y="2679192"/>
            <a:ext cx="6617323" cy="3447288"/>
          </a:xfrm>
        </p:spPr>
        <p:txBody>
          <a:bodyPr>
            <a:normAutofit fontScale="92500" lnSpcReduction="20000"/>
          </a:bodyPr>
          <a:lstStyle/>
          <a:p>
            <a:r>
              <a:rPr lang="en-US" dirty="0" smtClean="0"/>
              <a:t>Think about helium inside a balloon….. </a:t>
            </a:r>
          </a:p>
          <a:p>
            <a:r>
              <a:rPr lang="en-US" dirty="0" smtClean="0"/>
              <a:t>Recall that helium atoms in a balloon are constantly moving</a:t>
            </a:r>
          </a:p>
          <a:p>
            <a:r>
              <a:rPr lang="en-US" dirty="0" smtClean="0"/>
              <a:t>So what do you think causes the pressure in the balloon?</a:t>
            </a:r>
          </a:p>
          <a:p>
            <a:endParaRPr lang="en-US" dirty="0"/>
          </a:p>
          <a:p>
            <a:r>
              <a:rPr lang="en-US" b="1" dirty="0" smtClean="0"/>
              <a:t>Collisions between particles of gas and the walls of a container cause the pressure in a closed container of gas</a:t>
            </a:r>
          </a:p>
          <a:p>
            <a:pPr lvl="1"/>
            <a:r>
              <a:rPr lang="en-US" dirty="0" smtClean="0"/>
              <a:t>The more frequent the collisions the greater the pressure </a:t>
            </a:r>
            <a:endParaRPr lang="en-US" dirty="0"/>
          </a:p>
        </p:txBody>
      </p:sp>
      <p:sp>
        <p:nvSpPr>
          <p:cNvPr id="5" name="AutoShape 2" descr="data:image/jpeg;base64,/9j/4AAQSkZJRgABAQEAYABgAAD/2wBDAAoHBwkHBgoJCAkLCwoMDxkQDw4ODx4WFxIZJCAmJSMgIyIoLTkwKCo2KyIjMkQyNjs9QEBAJjBGS0U+Sjk/QD3/2wBDAQsLCw8NDx0QEB09KSMpPT09PT09PT09PT09PT09PT09PT09PT09PT09PT09PT09PT09PT09PT09PT09PT09PT3/wAARCAC2AHs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koooAKKazKilnYKo6knAFUJPEGkxNtfUrQH081apRctkJyS3Zo0VWtdRs73/j1u7ec+kcgb+VWKTTWjBNPYWiikNIYpqrd3yWox95+yj+tF9dfZoeP9Y3CjH61jBWkJLck8kmtqVLm1ex5eOxzpP2dP4vy/4I6e9ubjO59qn+FOKpPGau+Xx0qN4/au2DUdEfN4iE6nvTd2VI557RiYJGT1HY/hWtY68srLHdAIx4Dj7p+vpWXKvXiqkgxVypQqrVanLSx2IwMr05adnt/XodwvPNLWBoWpncLWZsj/AJZk/wAq3q82pTdOXKz7bA42njKKqw+a7MUnFYOveJo9MJgtlWa77g/dj+vv7VP4i1f+y7ICL/j4mysf+z6t+H864eOIuSWyWY5JJySa6MNh1P357DxFdx92O5Bf3N3qb772d5TnIBPyj6DoKzZbfGeK32tuOlUriEAGvUi0tEedJN6s5yaLY+9flYdGHBH41v8Ah/4gajplwlvqBkvrUnHPMq/Q/wAX0P51S+wPdTbEH1J6AVr2Wkw2S/u1y56uepqqvs5xtNXMVVlSleLO3fxVpqRqyySSbhnCxnI+ucYNQ/8ACZadnBjuV9zGD/I1yzRVC8QGa4FhKXmXLMa/Sx1DapbaneEwTBscKp4OPoatxpXAyJtOe46VtaL4kaKRYNQYshO1Zj1X/e9veqnQcY+4cEavNUcqm7Op8viq8q4q4WG2q0uK5oM6q8IpFGVetUpRV6bvVGauymfOYtIiUlHDKcMDkH0NdVDq9u8CM/DFQSB6965SjcfU06tCNW1yMvzOrgXLk1uQ67fDUNdmZW3RRYjj57DqfxOaW1jDYrFtnya2bWTaBVuHJFRXQ+yUuZuTLckICVl3UfUDrWnJPlKoMd8uKUbiqNJXHWlsI0AxyeSavCH2pkOOKuxldvNRKRzQXNuUpIsDpVSVK05sVQmpxZnUijNmXiqMw61ozVnzd63iefVR0/hbV2ntjZzMTJCPkJ7p/wDW/wAK2pHrgNLujZ6nBKOm4K30PBrt3f3rmq0rTuuo/rDcLMZK3WqcpqaV+tVXOTVwR4+JqXG0oViMgEikAJ6DJ7V1dvpMaW8avjeFG7696VasqVrl5dls8c5KOljzEo9ndS28ow8TFWHuKuw3HA5qx45szZa/9oVcR3SBs4/iHB/ofxrDjuMd63g/aQUu59dJezk49jaa5460yGXdKfasw3PvTrS5zcYJ6inyaGdWXuM6CKTAqyJuOtZUc1S+fWLic0alkXJJsjrVSV+tNab3qCSX3pqIp1Lkcr1QmbrViWT3qm5ya2ijhqSGDO4fWu4aTjrXF20fm3MSYPzOP8a6stxU1Fex5+Iq8lkPd85qGlzToYZJ5ViiUs7HAFRokef71SSS3Zf0SzNzeh2GY4vmP17V1WDVfT7JbG1WJeT1ZvU1ZryK9X2k79D9FynA/U8OoS+J6v8AryMLxfozazokiQqDcw/vYeOpA5X8R+uK8iW5x/8AXr3kCvL/AIg+FHsrp9XsY820pzcIo/1bH+L/AHT39D9a7cvrpP2UvkVjaLf7yPzOYN1UYvDFKsmfunNUDIaQkmvY5EeU5X0OxjuAyhlOVPINS+dXP6TdfuvJY/MvK/StHzT61zyhZnnyk4S5WXTNUbzVX8ymFs0uUh1Bzvmmd6KdHG80qRRIXkdgqqO5PQVRGsnY09DsJpmluljZoofl3AdGP/1v51rDmut0XS10nSobVeXUZkb+856n/PbFYHiHSmnurm7NkpSOIkuwHIAzmvPWL5pNLb1OnHZI4wjUu23ZWUb/AKrQgtbKe8bEMZYd27D6mun0zS47BCfvyt95sfoPaovD0NxBolrFdAB0iUA5ycYHX3rUFclbESqadD18syejhbVXdy81a3yCilpK5j3AprosiMjqGRhhlIyCPQin0lAHmviT4ayB3uNBKsh5Nq5xt/3GPb2P51w11pl7YzeVeWs0En92RCM/T1r6DrhvGHg3VvEmspPDc2kdrFGEjV2bI7scAev8hXqYbHT+GbVu7POxGDh8UE/RHF6B4P1jWHjnt4Rb2+c/aJuF/AdW/l71r61oc+i3IilO+N/9XKBgP/gfauw8Eabc6TY3lpcXYmWG4KKgTAjwBnB9DkHHb8a3ryzgv7ZoLqJZI26hv5+xqXmE3PXbyMq2VwqU9NJHj/Siut1TwJLGXl0+dZIxk+XKcMPoeh/HFcvY2zX1/BaqyxNM+xXkOFzjvj6V2RxFOSumeFPBV4S5ZR1+WvoRV3vhHw2bJF1C9Qi4cfu42H+rU9z7n9KtaJ4RtNKkWeZvtNyOQ7DCp/uj+proa4cTi1NckNj2cvyx0mqlXfouwlZ3iBm/sK6RBlplEI+rkJ/7NWlWXqp827021B/1lx5rD/ZjBb/0LbXnPY9tbmmoCrgdBwKWjtRTEFFLSUAFFLSUAFFFBNAGZaEw69qEJIxMkdwvvwUb/wBAX8606zNQP2bVNPu/4S7W0nHZ+V/8eUD/AIFWlnikhsgvbb7ZZzW5doxKhQsnUA9cVyl74NsNPto5/NuZNtxCCGcD5S4B6AetdnWdr6b9BvsH5lhZ1+qjcP5Voqs4xaizGWHp1JqU1do0AMcelLTY5BLGrr0YBh+NOqDUKy4/9J8SzPn5LOARD2dzub/x1U/OtKSRYo2kkYKigszHoAOprO0JH/s77TICJLx2uWB6jcflH4LtH4UnuNGn2oo7UUxBRS0lAC0lFFABQRmiigCpqdmb7Tp7dW2u6/I391xyp/AgGl028+36fDcbSrOvzof4GHDL+BBFWj3rKtv9A1me26Q3ebiL2cYEi/jw34tS2Y+hq1HNEJ4nib7rqVP0IxUlJnmmIoaBIZtBsWJy3kIrfUDB/UVoVmaDhbCSIY/c3M0f4CRsfoRWnSWw3uZeuEzxQacpO69k2Pg9IhzIfy+X/gQrT24GBxWXp2L7U7rUOsSZtbf02qfnYfVuPogrVoXcH2DHFFFFMQtJRRQAtJRRQAUUUUAFZ+r2sk9mJLYZurdxNCOmWHVf+BAlfxrQpKHqBDaXUV7axXEJzHKoZT7GpvWsu0xp2rTWR4huN1xb+gOf3i/mQ3/Aj6VqUkNmdpI2XOqR+l4T+aI39afrF1JbWW23OLq4cQQcdHbv+Ay34VFp5xrGrjt5sTf+Q1H9KSIfbvEEsp5isF8pPeVwCx/Bdo/4E1LoPqXrS1jsrSK3hGI4kCL9BU9JS1RIUUUUALSUUUALSUUUAFFFFABRRRQBn6xbyTWizW4zdWr+dCP7xHVf+BAlfxq1a3Md3aRXEJzHKgdT7GpqytN/0PUbvT+BGD9ogH+w5+Yfg+fwYUtmPoRR3Udlf63cy/6uJY5G98R//Wq5o1q9ppsST/698yzH1kY7m/U4/Cse5U3GtXNpxtuL2EOD/cjiWRv12j/gVdKKSGxaKKKokKKKKAFpKKKAFpKWkoAKKKKACiiigArL1f8A0a4sdQ6CGXypDn/lnJhT+TbD+FalV7+0W+sJ7Vuk0bJn0yODSew0Yukt9q8V6pJ/DbHZ/wACYKD+kYroq5fwJK15Y6hfSjE1zeMzj0wq11HelDa45bhRRRVEhRRRQAtJS0lAC4pMUUUAGKMUUUAGKMUUUAGKQg4O04PaiigDkfh8dtrfRD7okWQfiuD/AOg119FFRD4UVP4mGKMUUVZIYoxRRQAuKTFFFAH/2Q=="/>
          <p:cNvSpPr>
            <a:spLocks noChangeAspect="1" noChangeArrowheads="1"/>
          </p:cNvSpPr>
          <p:nvPr/>
        </p:nvSpPr>
        <p:spPr bwMode="auto">
          <a:xfrm>
            <a:off x="44434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data:image/jpeg;base64,/9j/4AAQSkZJRgABAQEAYABgAAD/2wBDAAoHBwkHBgoJCAkLCwoMDxkQDw4ODx4WFxIZJCAmJSMgIyIoLTkwKCo2KyIjMkQyNjs9QEBAJjBGS0U+Sjk/QD3/2wBDAQsLCw8NDx0QEB09KSMpPT09PT09PT09PT09PT09PT09PT09PT09PT09PT09PT09PT09PT09PT09PT09PT09PT3/wAARCAC2AHs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koooAKKazKilnYKo6knAFUJPEGkxNtfUrQH081apRctkJyS3Zo0VWtdRs73/j1u7ec+kcgb+VWKTTWjBNPYWiikNIYpqrd3yWox95+yj+tF9dfZoeP9Y3CjH61jBWkJLck8kmtqVLm1ex5eOxzpP2dP4vy/4I6e9ubjO59qn+FOKpPGau+Xx0qN4/au2DUdEfN4iE6nvTd2VI557RiYJGT1HY/hWtY68srLHdAIx4Dj7p+vpWXKvXiqkgxVypQqrVanLSx2IwMr05adnt/XodwvPNLWBoWpncLWZsj/AJZk/wAq3q82pTdOXKz7bA42njKKqw+a7MUnFYOveJo9MJgtlWa77g/dj+vv7VP4i1f+y7ICL/j4mysf+z6t+H864eOIuSWyWY5JJySa6MNh1P357DxFdx92O5Bf3N3qb772d5TnIBPyj6DoKzZbfGeK32tuOlUriEAGvUi0tEedJN6s5yaLY+9flYdGHBH41v8Ah/4gajplwlvqBkvrUnHPMq/Q/wAX0P51S+wPdTbEH1J6AVr2Wkw2S/u1y56uepqqvs5xtNXMVVlSleLO3fxVpqRqyySSbhnCxnI+ucYNQ/8ACZadnBjuV9zGD/I1yzRVC8QGa4FhKXmXLMa/Sx1DapbaneEwTBscKp4OPoatxpXAyJtOe46VtaL4kaKRYNQYshO1Zj1X/e9veqnQcY+4cEavNUcqm7Op8viq8q4q4WG2q0uK5oM6q8IpFGVetUpRV6bvVGauymfOYtIiUlHDKcMDkH0NdVDq9u8CM/DFQSB6965SjcfU06tCNW1yMvzOrgXLk1uQ67fDUNdmZW3RRYjj57DqfxOaW1jDYrFtnya2bWTaBVuHJFRXQ+yUuZuTLckICVl3UfUDrWnJPlKoMd8uKUbiqNJXHWlsI0AxyeSavCH2pkOOKuxldvNRKRzQXNuUpIsDpVSVK05sVQmpxZnUijNmXiqMw61ozVnzd63iefVR0/hbV2ntjZzMTJCPkJ7p/wDW/wAK2pHrgNLujZ6nBKOm4K30PBrt3f3rmq0rTuuo/rDcLMZK3WqcpqaV+tVXOTVwR4+JqXG0oViMgEikAJ6DJ7V1dvpMaW8avjeFG7696VasqVrl5dls8c5KOljzEo9ndS28ow8TFWHuKuw3HA5qx45szZa/9oVcR3SBs4/iHB/ofxrDjuMd63g/aQUu59dJezk49jaa5460yGXdKfasw3PvTrS5zcYJ6inyaGdWXuM6CKTAqyJuOtZUc1S+fWLic0alkXJJsjrVSV+tNab3qCSX3pqIp1Lkcr1QmbrViWT3qm5ya2ijhqSGDO4fWu4aTjrXF20fm3MSYPzOP8a6stxU1Fex5+Iq8lkPd85qGlzToYZJ5ViiUs7HAFRokef71SSS3Zf0SzNzeh2GY4vmP17V1WDVfT7JbG1WJeT1ZvU1ZryK9X2k79D9FynA/U8OoS+J6v8AryMLxfozazokiQqDcw/vYeOpA5X8R+uK8iW5x/8AXr3kCvL/AIg+FHsrp9XsY820pzcIo/1bH+L/AHT39D9a7cvrpP2UvkVjaLf7yPzOYN1UYvDFKsmfunNUDIaQkmvY5EeU5X0OxjuAyhlOVPINS+dXP6TdfuvJY/MvK/StHzT61zyhZnnyk4S5WXTNUbzVX8ymFs0uUh1Bzvmmd6KdHG80qRRIXkdgqqO5PQVRGsnY09DsJpmluljZoofl3AdGP/1v51rDmut0XS10nSobVeXUZkb+856n/PbFYHiHSmnurm7NkpSOIkuwHIAzmvPWL5pNLb1OnHZI4wjUu23ZWUb/AKrQgtbKe8bEMZYd27D6mun0zS47BCfvyt95sfoPaovD0NxBolrFdAB0iUA5ycYHX3rUFclbESqadD18syejhbVXdy81a3yCilpK5j3AprosiMjqGRhhlIyCPQin0lAHmviT4ayB3uNBKsh5Nq5xt/3GPb2P51w11pl7YzeVeWs0En92RCM/T1r6DrhvGHg3VvEmspPDc2kdrFGEjV2bI7scAev8hXqYbHT+GbVu7POxGDh8UE/RHF6B4P1jWHjnt4Rb2+c/aJuF/AdW/l71r61oc+i3IilO+N/9XKBgP/gfauw8Eabc6TY3lpcXYmWG4KKgTAjwBnB9DkHHb8a3ryzgv7ZoLqJZI26hv5+xqXmE3PXbyMq2VwqU9NJHj/Siut1TwJLGXl0+dZIxk+XKcMPoeh/HFcvY2zX1/BaqyxNM+xXkOFzjvj6V2RxFOSumeFPBV4S5ZR1+WvoRV3vhHw2bJF1C9Qi4cfu42H+rU9z7n9KtaJ4RtNKkWeZvtNyOQ7DCp/uj+proa4cTi1NckNj2cvyx0mqlXfouwlZ3iBm/sK6RBlplEI+rkJ/7NWlWXqp827021B/1lx5rD/ZjBb/0LbXnPY9tbmmoCrgdBwKWjtRTEFFLSUAFFLSUAFFFBNAGZaEw69qEJIxMkdwvvwUb/wBAX8606zNQP2bVNPu/4S7W0nHZ+V/8eUD/AIFWlnikhsgvbb7ZZzW5doxKhQsnUA9cVyl74NsNPto5/NuZNtxCCGcD5S4B6AetdnWdr6b9BvsH5lhZ1+qjcP5Voqs4xaizGWHp1JqU1do0AMcelLTY5BLGrr0YBh+NOqDUKy4/9J8SzPn5LOARD2dzub/x1U/OtKSRYo2kkYKigszHoAOprO0JH/s77TICJLx2uWB6jcflH4LtH4UnuNGn2oo7UUxBRS0lAC0lFFABQRmiigCpqdmb7Tp7dW2u6/I391xyp/AgGl028+36fDcbSrOvzof4GHDL+BBFWj3rKtv9A1me26Q3ebiL2cYEi/jw34tS2Y+hq1HNEJ4nib7rqVP0IxUlJnmmIoaBIZtBsWJy3kIrfUDB/UVoVmaDhbCSIY/c3M0f4CRsfoRWnSWw3uZeuEzxQacpO69k2Pg9IhzIfy+X/gQrT24GBxWXp2L7U7rUOsSZtbf02qfnYfVuPogrVoXcH2DHFFFFMQtJRRQAtJRRQAUUUUAFZ+r2sk9mJLYZurdxNCOmWHVf+BAlfxrQpKHqBDaXUV7axXEJzHKoZT7GpvWsu0xp2rTWR4huN1xb+gOf3i/mQ3/Aj6VqUkNmdpI2XOqR+l4T+aI39afrF1JbWW23OLq4cQQcdHbv+Ay34VFp5xrGrjt5sTf+Q1H9KSIfbvEEsp5isF8pPeVwCx/Bdo/4E1LoPqXrS1jsrSK3hGI4kCL9BU9JS1RIUUUUALSUUUALSUUUAFFFFABRRRQBn6xbyTWizW4zdWr+dCP7xHVf+BAlfxq1a3Md3aRXEJzHKgdT7GpqytN/0PUbvT+BGD9ogH+w5+Yfg+fwYUtmPoRR3Udlf63cy/6uJY5G98R//Wq5o1q9ppsST/698yzH1kY7m/U4/Cse5U3GtXNpxtuL2EOD/cjiWRv12j/gVdKKSGxaKKKokKKKKAFpKKKAFpKWkoAKKKKACiiigArL1f8A0a4sdQ6CGXypDn/lnJhT+TbD+FalV7+0W+sJ7Vuk0bJn0yODSew0Yukt9q8V6pJ/DbHZ/wACYKD+kYroq5fwJK15Y6hfSjE1zeMzj0wq11HelDa45bhRRRVEhRRRQAtJS0lAC4pMUUUAGKMUUUAGKMUUUAGKQg4O04PaiigDkfh8dtrfRD7okWQfiuD/AOg119FFRD4UVP4mGKMUUVZIYoxRRQAuKTFFFAH/2Q=="/>
          <p:cNvSpPr>
            <a:spLocks noChangeAspect="1" noChangeArrowheads="1"/>
          </p:cNvSpPr>
          <p:nvPr/>
        </p:nvSpPr>
        <p:spPr bwMode="auto">
          <a:xfrm>
            <a:off x="4595813"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data:image/jpeg;base64,/9j/4AAQSkZJRgABAQEAYABgAAD/2wBDAAoHBwkHBgoJCAkLCwoMDxkQDw4ODx4WFxIZJCAmJSMgIyIoLTkwKCo2KyIjMkQyNjs9QEBAJjBGS0U+Sjk/QD3/2wBDAQsLCw8NDx0QEB09KSMpPT09PT09PT09PT09PT09PT09PT09PT09PT09PT09PT09PT09PT09PT09PT09PT09PT3/wAARCAC2AHs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2WkoooAKKazKilnYKo6knAFUJPEGkxNtfUrQH081apRctkJyS3Zo0VWtdRs73/j1u7ec+kcgb+VWKTTWjBNPYWiikNIYpqrd3yWox95+yj+tF9dfZoeP9Y3CjH61jBWkJLck8kmtqVLm1ex5eOxzpP2dP4vy/4I6e9ubjO59qn+FOKpPGau+Xx0qN4/au2DUdEfN4iE6nvTd2VI557RiYJGT1HY/hWtY68srLHdAIx4Dj7p+vpWXKvXiqkgxVypQqrVanLSx2IwMr05adnt/XodwvPNLWBoWpncLWZsj/AJZk/wAq3q82pTdOXKz7bA42njKKqw+a7MUnFYOveJo9MJgtlWa77g/dj+vv7VP4i1f+y7ICL/j4mysf+z6t+H864eOIuSWyWY5JJySa6MNh1P357DxFdx92O5Bf3N3qb772d5TnIBPyj6DoKzZbfGeK32tuOlUriEAGvUi0tEedJN6s5yaLY+9flYdGHBH41v8Ah/4gajplwlvqBkvrUnHPMq/Q/wAX0P51S+wPdTbEH1J6AVr2Wkw2S/u1y56uepqqvs5xtNXMVVlSleLO3fxVpqRqyySSbhnCxnI+ucYNQ/8ACZadnBjuV9zGD/I1yzRVC8QGa4FhKXmXLMa/Sx1DapbaneEwTBscKp4OPoatxpXAyJtOe46VtaL4kaKRYNQYshO1Zj1X/e9veqnQcY+4cEavNUcqm7Op8viq8q4q4WG2q0uK5oM6q8IpFGVetUpRV6bvVGauymfOYtIiUlHDKcMDkH0NdVDq9u8CM/DFQSB6965SjcfU06tCNW1yMvzOrgXLk1uQ67fDUNdmZW3RRYjj57DqfxOaW1jDYrFtnya2bWTaBVuHJFRXQ+yUuZuTLckICVl3UfUDrWnJPlKoMd8uKUbiqNJXHWlsI0AxyeSavCH2pkOOKuxldvNRKRzQXNuUpIsDpVSVK05sVQmpxZnUijNmXiqMw61ozVnzd63iefVR0/hbV2ntjZzMTJCPkJ7p/wDW/wAK2pHrgNLujZ6nBKOm4K30PBrt3f3rmq0rTuuo/rDcLMZK3WqcpqaV+tVXOTVwR4+JqXG0oViMgEikAJ6DJ7V1dvpMaW8avjeFG7696VasqVrl5dls8c5KOljzEo9ndS28ow8TFWHuKuw3HA5qx45szZa/9oVcR3SBs4/iHB/ofxrDjuMd63g/aQUu59dJezk49jaa5460yGXdKfasw3PvTrS5zcYJ6inyaGdWXuM6CKTAqyJuOtZUc1S+fWLic0alkXJJsjrVSV+tNab3qCSX3pqIp1Lkcr1QmbrViWT3qm5ya2ijhqSGDO4fWu4aTjrXF20fm3MSYPzOP8a6stxU1Fex5+Iq8lkPd85qGlzToYZJ5ViiUs7HAFRokef71SSS3Zf0SzNzeh2GY4vmP17V1WDVfT7JbG1WJeT1ZvU1ZryK9X2k79D9FynA/U8OoS+J6v8AryMLxfozazokiQqDcw/vYeOpA5X8R+uK8iW5x/8AXr3kCvL/AIg+FHsrp9XsY820pzcIo/1bH+L/AHT39D9a7cvrpP2UvkVjaLf7yPzOYN1UYvDFKsmfunNUDIaQkmvY5EeU5X0OxjuAyhlOVPINS+dXP6TdfuvJY/MvK/StHzT61zyhZnnyk4S5WXTNUbzVX8ymFs0uUh1Bzvmmd6KdHG80qRRIXkdgqqO5PQVRGsnY09DsJpmluljZoofl3AdGP/1v51rDmut0XS10nSobVeXUZkb+856n/PbFYHiHSmnurm7NkpSOIkuwHIAzmvPWL5pNLb1OnHZI4wjUu23ZWUb/AKrQgtbKe8bEMZYd27D6mun0zS47BCfvyt95sfoPaovD0NxBolrFdAB0iUA5ycYHX3rUFclbESqadD18syejhbVXdy81a3yCilpK5j3AprosiMjqGRhhlIyCPQin0lAHmviT4ayB3uNBKsh5Nq5xt/3GPb2P51w11pl7YzeVeWs0En92RCM/T1r6DrhvGHg3VvEmspPDc2kdrFGEjV2bI7scAev8hXqYbHT+GbVu7POxGDh8UE/RHF6B4P1jWHjnt4Rb2+c/aJuF/AdW/l71r61oc+i3IilO+N/9XKBgP/gfauw8Eabc6TY3lpcXYmWG4KKgTAjwBnB9DkHHb8a3ryzgv7ZoLqJZI26hv5+xqXmE3PXbyMq2VwqU9NJHj/Siut1TwJLGXl0+dZIxk+XKcMPoeh/HFcvY2zX1/BaqyxNM+xXkOFzjvj6V2RxFOSumeFPBV4S5ZR1+WvoRV3vhHw2bJF1C9Qi4cfu42H+rU9z7n9KtaJ4RtNKkWeZvtNyOQ7DCp/uj+proa4cTi1NckNj2cvyx0mqlXfouwlZ3iBm/sK6RBlplEI+rkJ/7NWlWXqp827021B/1lx5rD/ZjBb/0LbXnPY9tbmmoCrgdBwKWjtRTEFFLSUAFFLSUAFFFBNAGZaEw69qEJIxMkdwvvwUb/wBAX8606zNQP2bVNPu/4S7W0nHZ+V/8eUD/AIFWlnikhsgvbb7ZZzW5doxKhQsnUA9cVyl74NsNPto5/NuZNtxCCGcD5S4B6AetdnWdr6b9BvsH5lhZ1+qjcP5Voqs4xaizGWHp1JqU1do0AMcelLTY5BLGrr0YBh+NOqDUKy4/9J8SzPn5LOARD2dzub/x1U/OtKSRYo2kkYKigszHoAOprO0JH/s77TICJLx2uWB6jcflH4LtH4UnuNGn2oo7UUxBRS0lAC0lFFABQRmiigCpqdmb7Tp7dW2u6/I391xyp/AgGl028+36fDcbSrOvzof4GHDL+BBFWj3rKtv9A1me26Q3ebiL2cYEi/jw34tS2Y+hq1HNEJ4nib7rqVP0IxUlJnmmIoaBIZtBsWJy3kIrfUDB/UVoVmaDhbCSIY/c3M0f4CRsfoRWnSWw3uZeuEzxQacpO69k2Pg9IhzIfy+X/gQrT24GBxWXp2L7U7rUOsSZtbf02qfnYfVuPogrVoXcH2DHFFFFMQtJRRQAtJRRQAUUUUAFZ+r2sk9mJLYZurdxNCOmWHVf+BAlfxrQpKHqBDaXUV7axXEJzHKoZT7GpvWsu0xp2rTWR4huN1xb+gOf3i/mQ3/Aj6VqUkNmdpI2XOqR+l4T+aI39afrF1JbWW23OLq4cQQcdHbv+Ay34VFp5xrGrjt5sTf+Q1H9KSIfbvEEsp5isF8pPeVwCx/Bdo/4E1LoPqXrS1jsrSK3hGI4kCL9BU9JS1RIUUUUALSUUUALSUUUAFFFFABRRRQBn6xbyTWizW4zdWr+dCP7xHVf+BAlfxq1a3Md3aRXEJzHKgdT7GpqytN/0PUbvT+BGD9ogH+w5+Yfg+fwYUtmPoRR3Udlf63cy/6uJY5G98R//Wq5o1q9ppsST/698yzH1kY7m/U4/Cse5U3GtXNpxtuL2EOD/cjiWRv12j/gVdKKSGxaKKKokKKKKAFpKKKAFpKWkoAKKKKACiiigArL1f8A0a4sdQ6CGXypDn/lnJhT+TbD+FalV7+0W+sJ7Vuk0bJn0yODSew0Yukt9q8V6pJ/DbHZ/wACYKD+kYroq5fwJK15Y6hfSjE1zeMzj0wq11HelDa45bhRRRVEhRRRQAtJS0lAC4pMUUUAGKMUUUAGKMUUUAGKQg4O04PaiigDkfh8dtrfRD7okWQfiuD/AOg119FFRD4UVP4mGKMUUVZIYoxRRQAuKTFFFAH/2Q=="/>
          <p:cNvSpPr>
            <a:spLocks noChangeAspect="1" noChangeArrowheads="1"/>
          </p:cNvSpPr>
          <p:nvPr/>
        </p:nvSpPr>
        <p:spPr bwMode="auto">
          <a:xfrm>
            <a:off x="4748213"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nicecliparts.com/download/Baby_Ballo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3977" y="2743200"/>
            <a:ext cx="1699800" cy="2520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6664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Gas Pressure </a:t>
            </a:r>
            <a:endParaRPr lang="en-US" dirty="0"/>
          </a:p>
        </p:txBody>
      </p:sp>
      <p:sp>
        <p:nvSpPr>
          <p:cNvPr id="3" name="Content Placeholder 2"/>
          <p:cNvSpPr>
            <a:spLocks noGrp="1"/>
          </p:cNvSpPr>
          <p:nvPr>
            <p:ph sz="quarter" idx="13"/>
          </p:nvPr>
        </p:nvSpPr>
        <p:spPr>
          <a:xfrm>
            <a:off x="676654" y="2679192"/>
            <a:ext cx="7781545" cy="3447288"/>
          </a:xfrm>
        </p:spPr>
        <p:txBody>
          <a:bodyPr/>
          <a:lstStyle/>
          <a:p>
            <a:r>
              <a:rPr lang="en-US" dirty="0" smtClean="0"/>
              <a:t>Temperature </a:t>
            </a:r>
          </a:p>
          <a:p>
            <a:r>
              <a:rPr lang="en-US" dirty="0" smtClean="0"/>
              <a:t>Volume </a:t>
            </a:r>
          </a:p>
          <a:p>
            <a:r>
              <a:rPr lang="en-US" dirty="0" smtClean="0"/>
              <a:t>Number of particles </a:t>
            </a:r>
          </a:p>
          <a:p>
            <a:endParaRPr lang="en-US" dirty="0"/>
          </a:p>
          <a:p>
            <a:r>
              <a:rPr lang="en-US" dirty="0" smtClean="0"/>
              <a:t>Brainstorm for a minute and think how these factors will affect gas pressure </a:t>
            </a:r>
            <a:endParaRPr lang="en-US" dirty="0"/>
          </a:p>
        </p:txBody>
      </p:sp>
    </p:spTree>
    <p:extLst>
      <p:ext uri="{BB962C8B-B14F-4D97-AF65-F5344CB8AC3E}">
        <p14:creationId xmlns:p14="http://schemas.microsoft.com/office/powerpoint/2010/main" val="1212735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762000" y="1752600"/>
            <a:ext cx="3505200" cy="3810001"/>
          </a:xfrm>
        </p:spPr>
        <p:txBody>
          <a:bodyPr/>
          <a:lstStyle/>
          <a:p>
            <a:r>
              <a:rPr lang="en-US" altLang="en-US" b="1" dirty="0"/>
              <a:t>Volume</a:t>
            </a:r>
            <a:r>
              <a:rPr lang="en-US" altLang="en-US" dirty="0"/>
              <a:t> is the three-dimensional space inside the container holding the gas.  The SI unit for volume is the cubic meter, m</a:t>
            </a:r>
            <a:r>
              <a:rPr lang="en-US" altLang="en-US" baseline="30000" dirty="0"/>
              <a:t>3</a:t>
            </a:r>
            <a:r>
              <a:rPr lang="en-US" altLang="en-US" dirty="0"/>
              <a:t>.  A more common and convenient unit is the liter, L</a:t>
            </a:r>
            <a:r>
              <a:rPr lang="en-US" altLang="en-US" dirty="0" smtClean="0"/>
              <a:t>.</a:t>
            </a:r>
          </a:p>
          <a:p>
            <a:endParaRPr lang="en-US" altLang="en-US" dirty="0" smtClean="0"/>
          </a:p>
          <a:p>
            <a:r>
              <a:rPr lang="en-US" altLang="en-US" dirty="0" smtClean="0"/>
              <a:t>** think of a 2 Liter soda to get an idea of how big a liter is </a:t>
            </a:r>
            <a:endParaRPr lang="en-US" altLang="en-US" dirty="0"/>
          </a:p>
          <a:p>
            <a:endParaRPr lang="en-US" dirty="0"/>
          </a:p>
        </p:txBody>
      </p:sp>
      <p:sp>
        <p:nvSpPr>
          <p:cNvPr id="5" name="Title 4"/>
          <p:cNvSpPr>
            <a:spLocks noGrp="1"/>
          </p:cNvSpPr>
          <p:nvPr>
            <p:ph type="title"/>
          </p:nvPr>
        </p:nvSpPr>
        <p:spPr>
          <a:xfrm>
            <a:off x="457200" y="152400"/>
            <a:ext cx="3352800" cy="1252728"/>
          </a:xfrm>
        </p:spPr>
        <p:txBody>
          <a:bodyPr/>
          <a:lstStyle/>
          <a:p>
            <a:r>
              <a:rPr lang="en-US" dirty="0" smtClean="0"/>
              <a:t>Volume </a:t>
            </a:r>
            <a:endParaRPr lang="en-US" dirty="0"/>
          </a:p>
        </p:txBody>
      </p:sp>
      <p:pic>
        <p:nvPicPr>
          <p:cNvPr id="8" name="Content Placeholder 7" descr="MCj03402420000[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2362200"/>
            <a:ext cx="1233729" cy="327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478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914400" y="1905000"/>
            <a:ext cx="3352800" cy="3581401"/>
          </a:xfrm>
        </p:spPr>
        <p:txBody>
          <a:bodyPr/>
          <a:lstStyle/>
          <a:p>
            <a:r>
              <a:rPr lang="en-US" altLang="en-US" b="1" dirty="0"/>
              <a:t>Temperature</a:t>
            </a:r>
            <a:r>
              <a:rPr lang="en-US" altLang="en-US" dirty="0"/>
              <a:t> is the measurement of heat…or how fast the particles are moving. </a:t>
            </a:r>
            <a:endParaRPr lang="en-US" altLang="en-US" dirty="0" smtClean="0"/>
          </a:p>
          <a:p>
            <a:endParaRPr lang="en-US" altLang="en-US" b="1" dirty="0"/>
          </a:p>
          <a:p>
            <a:r>
              <a:rPr lang="en-US" altLang="en-US" b="1" dirty="0" smtClean="0"/>
              <a:t>Remember</a:t>
            </a:r>
            <a:r>
              <a:rPr lang="en-US" altLang="en-US" dirty="0"/>
              <a:t>: Not all substance freeze, melt or evaporate at the same temperature.</a:t>
            </a:r>
          </a:p>
          <a:p>
            <a:pPr marL="285750" indent="-285750">
              <a:buFont typeface="Arial" panose="020B0604020202020204" pitchFamily="34" charset="0"/>
              <a:buChar char="•"/>
            </a:pPr>
            <a:endParaRPr lang="en-US" dirty="0"/>
          </a:p>
        </p:txBody>
      </p:sp>
      <p:sp>
        <p:nvSpPr>
          <p:cNvPr id="3" name="Title 2"/>
          <p:cNvSpPr>
            <a:spLocks noGrp="1"/>
          </p:cNvSpPr>
          <p:nvPr>
            <p:ph type="title"/>
          </p:nvPr>
        </p:nvSpPr>
        <p:spPr>
          <a:xfrm>
            <a:off x="457200" y="381000"/>
            <a:ext cx="3352800" cy="1252728"/>
          </a:xfrm>
        </p:spPr>
        <p:txBody>
          <a:bodyPr/>
          <a:lstStyle/>
          <a:p>
            <a:r>
              <a:rPr lang="en-US" dirty="0" smtClean="0"/>
              <a:t>Temperature </a:t>
            </a:r>
            <a:endParaRPr lang="en-US" dirty="0"/>
          </a:p>
        </p:txBody>
      </p:sp>
      <p:sp>
        <p:nvSpPr>
          <p:cNvPr id="4" name="Content Placeholder 3"/>
          <p:cNvSpPr>
            <a:spLocks noGrp="1"/>
          </p:cNvSpPr>
          <p:nvPr>
            <p:ph idx="1"/>
          </p:nvPr>
        </p:nvSpPr>
        <p:spPr/>
        <p:txBody>
          <a:bodyPr/>
          <a:lstStyle/>
          <a:p>
            <a:endParaRPr lang="en-US" dirty="0"/>
          </a:p>
        </p:txBody>
      </p:sp>
      <p:pic>
        <p:nvPicPr>
          <p:cNvPr id="2050" name="Picture 2" descr="http://ts1.mm.bing.net/th?id=HN.608025283290008297&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219200"/>
            <a:ext cx="3086100" cy="5382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91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533400" y="1981200"/>
            <a:ext cx="3733800" cy="3505201"/>
          </a:xfrm>
        </p:spPr>
        <p:txBody>
          <a:bodyPr>
            <a:normAutofit/>
          </a:bodyPr>
          <a:lstStyle/>
          <a:p>
            <a:r>
              <a:rPr lang="en-US" altLang="en-US" b="1" dirty="0"/>
              <a:t>Amount of </a:t>
            </a:r>
            <a:r>
              <a:rPr lang="en-US" altLang="en-US" b="1" dirty="0" smtClean="0"/>
              <a:t>substance: </a:t>
            </a:r>
          </a:p>
          <a:p>
            <a:r>
              <a:rPr lang="en-US" altLang="en-US" dirty="0" smtClean="0"/>
              <a:t>the </a:t>
            </a:r>
            <a:r>
              <a:rPr lang="en-US" altLang="en-US" dirty="0"/>
              <a:t>SI unit for amount of substance is the mole, mol.  Since we can’t count molecules, we can convert measured mass (in kg) to the number of moles, n, using the molecular or formula weight of the gas.</a:t>
            </a:r>
          </a:p>
          <a:p>
            <a:endParaRPr lang="en-US" dirty="0"/>
          </a:p>
        </p:txBody>
      </p:sp>
      <p:sp>
        <p:nvSpPr>
          <p:cNvPr id="3" name="Title 2"/>
          <p:cNvSpPr>
            <a:spLocks noGrp="1"/>
          </p:cNvSpPr>
          <p:nvPr>
            <p:ph type="title"/>
          </p:nvPr>
        </p:nvSpPr>
        <p:spPr>
          <a:xfrm>
            <a:off x="457200" y="533400"/>
            <a:ext cx="3352800" cy="1252728"/>
          </a:xfrm>
        </p:spPr>
        <p:txBody>
          <a:bodyPr/>
          <a:lstStyle/>
          <a:p>
            <a:r>
              <a:rPr lang="en-US" dirty="0" smtClean="0"/>
              <a:t>Number of Particles </a:t>
            </a:r>
            <a:endParaRPr lang="en-US" dirty="0"/>
          </a:p>
        </p:txBody>
      </p:sp>
      <p:sp>
        <p:nvSpPr>
          <p:cNvPr id="4" name="Content Placeholder 3"/>
          <p:cNvSpPr>
            <a:spLocks noGrp="1"/>
          </p:cNvSpPr>
          <p:nvPr>
            <p:ph idx="1"/>
          </p:nvPr>
        </p:nvSpPr>
        <p:spPr>
          <a:xfrm>
            <a:off x="4648200" y="1371600"/>
            <a:ext cx="3904076" cy="3810000"/>
          </a:xfrm>
        </p:spPr>
        <p:txBody>
          <a:bodyPr/>
          <a:lstStyle/>
          <a:p>
            <a:r>
              <a:rPr lang="en-US" dirty="0" smtClean="0"/>
              <a:t>Think What happens when you add more air to a tire???</a:t>
            </a:r>
            <a:endParaRPr lang="en-US" dirty="0"/>
          </a:p>
        </p:txBody>
      </p:sp>
      <p:pic>
        <p:nvPicPr>
          <p:cNvPr id="5" name="Picture 4" descr="MCIN00369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733800"/>
            <a:ext cx="14319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8405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Gas Pressure </a:t>
            </a:r>
            <a:endParaRPr lang="en-US" dirty="0"/>
          </a:p>
        </p:txBody>
      </p:sp>
      <p:sp>
        <p:nvSpPr>
          <p:cNvPr id="3" name="Content Placeholder 2"/>
          <p:cNvSpPr>
            <a:spLocks noGrp="1"/>
          </p:cNvSpPr>
          <p:nvPr>
            <p:ph sz="quarter" idx="13"/>
          </p:nvPr>
        </p:nvSpPr>
        <p:spPr>
          <a:xfrm>
            <a:off x="676654" y="2679192"/>
            <a:ext cx="7781545" cy="3447288"/>
          </a:xfrm>
        </p:spPr>
        <p:txBody>
          <a:bodyPr>
            <a:normAutofit fontScale="92500"/>
          </a:bodyPr>
          <a:lstStyle/>
          <a:p>
            <a:r>
              <a:rPr lang="en-US" dirty="0" smtClean="0"/>
              <a:t>Temperature </a:t>
            </a:r>
          </a:p>
          <a:p>
            <a:pPr lvl="1"/>
            <a:r>
              <a:rPr lang="en-US" dirty="0" smtClean="0"/>
              <a:t>Increase temperature increases the pressure if the volume and number of particles are constant</a:t>
            </a:r>
          </a:p>
          <a:p>
            <a:r>
              <a:rPr lang="en-US" dirty="0" smtClean="0"/>
              <a:t>Volume </a:t>
            </a:r>
          </a:p>
          <a:p>
            <a:pPr lvl="1"/>
            <a:r>
              <a:rPr lang="en-US" dirty="0" smtClean="0"/>
              <a:t>Reducing the volume of gas increases the pressure if the temperature of the gas and the number of particles is constant</a:t>
            </a:r>
          </a:p>
          <a:p>
            <a:r>
              <a:rPr lang="en-US" dirty="0" smtClean="0"/>
              <a:t>Number of particles</a:t>
            </a:r>
          </a:p>
          <a:p>
            <a:pPr lvl="1"/>
            <a:r>
              <a:rPr lang="en-US" dirty="0" smtClean="0"/>
              <a:t>Increasing the number of particles will increase the pressure of a gas if the temperature and the volume are constant </a:t>
            </a:r>
          </a:p>
          <a:p>
            <a:endParaRPr lang="en-US" dirty="0"/>
          </a:p>
        </p:txBody>
      </p:sp>
    </p:spTree>
    <p:extLst>
      <p:ext uri="{BB962C8B-B14F-4D97-AF65-F5344CB8AC3E}">
        <p14:creationId xmlns:p14="http://schemas.microsoft.com/office/powerpoint/2010/main" val="253091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102</TotalTime>
  <Words>524</Words>
  <Application>Microsoft Office PowerPoint</Application>
  <PresentationFormat>On-screen Show (4:3)</PresentationFormat>
  <Paragraphs>60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3.2 The Gas Laws</vt:lpstr>
      <vt:lpstr>Physical Characteristics of Gases</vt:lpstr>
      <vt:lpstr>Pressure</vt:lpstr>
      <vt:lpstr>What causes gas pressure in a closed container?</vt:lpstr>
      <vt:lpstr>Factors that Affect Gas Pressure </vt:lpstr>
      <vt:lpstr>Volume </vt:lpstr>
      <vt:lpstr>Temperature </vt:lpstr>
      <vt:lpstr>Number of Particles </vt:lpstr>
      <vt:lpstr>Factors that Affect Gas Pressure </vt:lpstr>
      <vt:lpstr>Boyle’s Law P1V1=P2V2 </vt:lpstr>
      <vt:lpstr>Charles’s Law  V1/T1=V2/T2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 The Gas Laws</dc:title>
  <dc:creator>Alyssa Contres</dc:creator>
  <cp:lastModifiedBy>Windows User</cp:lastModifiedBy>
  <cp:revision>4</cp:revision>
  <dcterms:created xsi:type="dcterms:W3CDTF">2014-09-16T13:25:31Z</dcterms:created>
  <dcterms:modified xsi:type="dcterms:W3CDTF">2014-09-16T17:01:08Z</dcterms:modified>
</cp:coreProperties>
</file>